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63" r:id="rId6"/>
    <p:sldId id="264" r:id="rId7"/>
    <p:sldId id="259" r:id="rId8"/>
    <p:sldId id="266" r:id="rId9"/>
    <p:sldId id="268" r:id="rId10"/>
    <p:sldId id="265" r:id="rId11"/>
    <p:sldId id="260" r:id="rId12"/>
    <p:sldId id="267" r:id="rId13"/>
    <p:sldId id="26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8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5D1EEE-3C2B-4446-B1FE-2AE8B2129154}" type="datetimeFigureOut">
              <a:rPr lang="en-US" smtClean="0"/>
              <a:t>5/17/13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BBEAD-8750-4A49-BE9C-470E9E412229}" type="slidenum">
              <a:rPr lang="en-US" smtClean="0"/>
              <a:t>‹#›</a:t>
            </a:fld>
            <a:endParaRPr lang="en-US"/>
          </a:p>
        </p:txBody>
      </p:sp>
    </p:spTree>
    <p:extLst>
      <p:ext uri="{BB962C8B-B14F-4D97-AF65-F5344CB8AC3E}">
        <p14:creationId xmlns:p14="http://schemas.microsoft.com/office/powerpoint/2010/main" val="83611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D1EEE-3C2B-4446-B1FE-2AE8B2129154}" type="datetimeFigureOut">
              <a:rPr lang="en-US" smtClean="0"/>
              <a:t>5/17/13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BBEAD-8750-4A49-BE9C-470E9E412229}" type="slidenum">
              <a:rPr lang="en-US" smtClean="0"/>
              <a:t>‹#›</a:t>
            </a:fld>
            <a:endParaRPr lang="en-US"/>
          </a:p>
        </p:txBody>
      </p:sp>
    </p:spTree>
    <p:extLst>
      <p:ext uri="{BB962C8B-B14F-4D97-AF65-F5344CB8AC3E}">
        <p14:creationId xmlns:p14="http://schemas.microsoft.com/office/powerpoint/2010/main" val="290988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D1EEE-3C2B-4446-B1FE-2AE8B2129154}" type="datetimeFigureOut">
              <a:rPr lang="en-US" smtClean="0"/>
              <a:t>5/17/13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BBEAD-8750-4A49-BE9C-470E9E412229}" type="slidenum">
              <a:rPr lang="en-US" smtClean="0"/>
              <a:t>‹#›</a:t>
            </a:fld>
            <a:endParaRPr lang="en-US"/>
          </a:p>
        </p:txBody>
      </p:sp>
    </p:spTree>
    <p:extLst>
      <p:ext uri="{BB962C8B-B14F-4D97-AF65-F5344CB8AC3E}">
        <p14:creationId xmlns:p14="http://schemas.microsoft.com/office/powerpoint/2010/main" val="8532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D1EEE-3C2B-4446-B1FE-2AE8B2129154}" type="datetimeFigureOut">
              <a:rPr lang="en-US" smtClean="0"/>
              <a:t>5/17/13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BBEAD-8750-4A49-BE9C-470E9E412229}" type="slidenum">
              <a:rPr lang="en-US" smtClean="0"/>
              <a:t>‹#›</a:t>
            </a:fld>
            <a:endParaRPr lang="en-US"/>
          </a:p>
        </p:txBody>
      </p:sp>
    </p:spTree>
    <p:extLst>
      <p:ext uri="{BB962C8B-B14F-4D97-AF65-F5344CB8AC3E}">
        <p14:creationId xmlns:p14="http://schemas.microsoft.com/office/powerpoint/2010/main" val="220865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D1EEE-3C2B-4446-B1FE-2AE8B2129154}" type="datetimeFigureOut">
              <a:rPr lang="en-US" smtClean="0"/>
              <a:t>5/17/13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BBEAD-8750-4A49-BE9C-470E9E412229}" type="slidenum">
              <a:rPr lang="en-US" smtClean="0"/>
              <a:t>‹#›</a:t>
            </a:fld>
            <a:endParaRPr lang="en-US"/>
          </a:p>
        </p:txBody>
      </p:sp>
    </p:spTree>
    <p:extLst>
      <p:ext uri="{BB962C8B-B14F-4D97-AF65-F5344CB8AC3E}">
        <p14:creationId xmlns:p14="http://schemas.microsoft.com/office/powerpoint/2010/main" val="263178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D1EEE-3C2B-4446-B1FE-2AE8B2129154}" type="datetimeFigureOut">
              <a:rPr lang="en-US" smtClean="0"/>
              <a:t>5/17/13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BBEAD-8750-4A49-BE9C-470E9E412229}" type="slidenum">
              <a:rPr lang="en-US" smtClean="0"/>
              <a:t>‹#›</a:t>
            </a:fld>
            <a:endParaRPr lang="en-US"/>
          </a:p>
        </p:txBody>
      </p:sp>
    </p:spTree>
    <p:extLst>
      <p:ext uri="{BB962C8B-B14F-4D97-AF65-F5344CB8AC3E}">
        <p14:creationId xmlns:p14="http://schemas.microsoft.com/office/powerpoint/2010/main" val="332164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5D1EEE-3C2B-4446-B1FE-2AE8B2129154}" type="datetimeFigureOut">
              <a:rPr lang="en-US" smtClean="0"/>
              <a:t>5/17/13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BBEAD-8750-4A49-BE9C-470E9E412229}" type="slidenum">
              <a:rPr lang="en-US" smtClean="0"/>
              <a:t>‹#›</a:t>
            </a:fld>
            <a:endParaRPr lang="en-US"/>
          </a:p>
        </p:txBody>
      </p:sp>
    </p:spTree>
    <p:extLst>
      <p:ext uri="{BB962C8B-B14F-4D97-AF65-F5344CB8AC3E}">
        <p14:creationId xmlns:p14="http://schemas.microsoft.com/office/powerpoint/2010/main" val="178090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5D1EEE-3C2B-4446-B1FE-2AE8B2129154}" type="datetimeFigureOut">
              <a:rPr lang="en-US" smtClean="0"/>
              <a:t>5/17/13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EBBEAD-8750-4A49-BE9C-470E9E412229}" type="slidenum">
              <a:rPr lang="en-US" smtClean="0"/>
              <a:t>‹#›</a:t>
            </a:fld>
            <a:endParaRPr lang="en-US"/>
          </a:p>
        </p:txBody>
      </p:sp>
    </p:spTree>
    <p:extLst>
      <p:ext uri="{BB962C8B-B14F-4D97-AF65-F5344CB8AC3E}">
        <p14:creationId xmlns:p14="http://schemas.microsoft.com/office/powerpoint/2010/main" val="76370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D1EEE-3C2B-4446-B1FE-2AE8B2129154}" type="datetimeFigureOut">
              <a:rPr lang="en-US" smtClean="0"/>
              <a:t>5/17/13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EBBEAD-8750-4A49-BE9C-470E9E412229}" type="slidenum">
              <a:rPr lang="en-US" smtClean="0"/>
              <a:t>‹#›</a:t>
            </a:fld>
            <a:endParaRPr lang="en-US"/>
          </a:p>
        </p:txBody>
      </p:sp>
    </p:spTree>
    <p:extLst>
      <p:ext uri="{BB962C8B-B14F-4D97-AF65-F5344CB8AC3E}">
        <p14:creationId xmlns:p14="http://schemas.microsoft.com/office/powerpoint/2010/main" val="281769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D1EEE-3C2B-4446-B1FE-2AE8B2129154}" type="datetimeFigureOut">
              <a:rPr lang="en-US" smtClean="0"/>
              <a:t>5/17/13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BBEAD-8750-4A49-BE9C-470E9E412229}" type="slidenum">
              <a:rPr lang="en-US" smtClean="0"/>
              <a:t>‹#›</a:t>
            </a:fld>
            <a:endParaRPr lang="en-US"/>
          </a:p>
        </p:txBody>
      </p:sp>
    </p:spTree>
    <p:extLst>
      <p:ext uri="{BB962C8B-B14F-4D97-AF65-F5344CB8AC3E}">
        <p14:creationId xmlns:p14="http://schemas.microsoft.com/office/powerpoint/2010/main" val="162049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D1EEE-3C2B-4446-B1FE-2AE8B2129154}" type="datetimeFigureOut">
              <a:rPr lang="en-US" smtClean="0"/>
              <a:t>5/17/13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BBEAD-8750-4A49-BE9C-470E9E412229}" type="slidenum">
              <a:rPr lang="en-US" smtClean="0"/>
              <a:t>‹#›</a:t>
            </a:fld>
            <a:endParaRPr lang="en-US"/>
          </a:p>
        </p:txBody>
      </p:sp>
    </p:spTree>
    <p:extLst>
      <p:ext uri="{BB962C8B-B14F-4D97-AF65-F5344CB8AC3E}">
        <p14:creationId xmlns:p14="http://schemas.microsoft.com/office/powerpoint/2010/main" val="3970427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D1EEE-3C2B-4446-B1FE-2AE8B2129154}" type="datetimeFigureOut">
              <a:rPr lang="en-US" smtClean="0"/>
              <a:t>5/17/13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BBEAD-8750-4A49-BE9C-470E9E412229}" type="slidenum">
              <a:rPr lang="en-US" smtClean="0"/>
              <a:t>‹#›</a:t>
            </a:fld>
            <a:endParaRPr lang="en-US"/>
          </a:p>
        </p:txBody>
      </p:sp>
    </p:spTree>
    <p:extLst>
      <p:ext uri="{BB962C8B-B14F-4D97-AF65-F5344CB8AC3E}">
        <p14:creationId xmlns:p14="http://schemas.microsoft.com/office/powerpoint/2010/main" val="1998542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Age of Exploration</a:t>
            </a:r>
            <a:endParaRPr lang="en-US" dirty="0"/>
          </a:p>
        </p:txBody>
      </p:sp>
      <p:sp>
        <p:nvSpPr>
          <p:cNvPr id="3" name="Subtitle 2"/>
          <p:cNvSpPr>
            <a:spLocks noGrp="1"/>
          </p:cNvSpPr>
          <p:nvPr>
            <p:ph type="subTitle" idx="1"/>
          </p:nvPr>
        </p:nvSpPr>
        <p:spPr/>
        <p:txBody>
          <a:bodyPr>
            <a:noAutofit/>
          </a:bodyPr>
          <a:lstStyle/>
          <a:p>
            <a:r>
              <a:rPr lang="en-US" sz="4400" dirty="0" smtClean="0">
                <a:solidFill>
                  <a:srgbClr val="FF0000"/>
                </a:solidFill>
              </a:rPr>
              <a:t>Collapse of Inca/Aztec empires, birth of the slave trade, all for the expansion of wealth</a:t>
            </a:r>
            <a:endParaRPr lang="en-US" sz="4400" dirty="0">
              <a:solidFill>
                <a:srgbClr val="FF0000"/>
              </a:solidFill>
            </a:endParaRPr>
          </a:p>
        </p:txBody>
      </p:sp>
    </p:spTree>
    <p:extLst>
      <p:ext uri="{BB962C8B-B14F-4D97-AF65-F5344CB8AC3E}">
        <p14:creationId xmlns:p14="http://schemas.microsoft.com/office/powerpoint/2010/main" val="2141397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Slave Trade</a:t>
            </a:r>
            <a:endParaRPr lang="en-US" dirty="0"/>
          </a:p>
        </p:txBody>
      </p:sp>
      <p:sp>
        <p:nvSpPr>
          <p:cNvPr id="3" name="Content Placeholder 2"/>
          <p:cNvSpPr>
            <a:spLocks noGrp="1"/>
          </p:cNvSpPr>
          <p:nvPr>
            <p:ph idx="1"/>
          </p:nvPr>
        </p:nvSpPr>
        <p:spPr/>
        <p:txBody>
          <a:bodyPr/>
          <a:lstStyle/>
          <a:p>
            <a:r>
              <a:rPr lang="en-US" dirty="0" smtClean="0"/>
              <a:t>Introduced guns to Africa</a:t>
            </a:r>
          </a:p>
          <a:p>
            <a:r>
              <a:rPr lang="en-US" dirty="0" smtClean="0"/>
              <a:t>African families torn apart</a:t>
            </a:r>
          </a:p>
          <a:p>
            <a:r>
              <a:rPr lang="en-US" dirty="0" smtClean="0"/>
              <a:t>Introduced long standing African populations with culture (art, music,</a:t>
            </a:r>
            <a:endParaRPr lang="en-US" dirty="0"/>
          </a:p>
        </p:txBody>
      </p:sp>
    </p:spTree>
    <p:extLst>
      <p:ext uri="{BB962C8B-B14F-4D97-AF65-F5344CB8AC3E}">
        <p14:creationId xmlns:p14="http://schemas.microsoft.com/office/powerpoint/2010/main" val="127574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Columbian Exchange</a:t>
            </a:r>
            <a:endParaRPr lang="en-US" dirty="0"/>
          </a:p>
        </p:txBody>
      </p:sp>
      <p:sp>
        <p:nvSpPr>
          <p:cNvPr id="3" name="Content Placeholder 2"/>
          <p:cNvSpPr>
            <a:spLocks noGrp="1"/>
          </p:cNvSpPr>
          <p:nvPr>
            <p:ph idx="1"/>
          </p:nvPr>
        </p:nvSpPr>
        <p:spPr/>
        <p:txBody>
          <a:bodyPr>
            <a:normAutofit lnSpcReduction="10000"/>
          </a:bodyPr>
          <a:lstStyle/>
          <a:p>
            <a:r>
              <a:rPr lang="en-US" dirty="0" smtClean="0"/>
              <a:t>Goods from Americas:  corn, potato, sugar, pineapple, avocado, cocoa bean</a:t>
            </a:r>
          </a:p>
          <a:p>
            <a:r>
              <a:rPr lang="en-US" dirty="0" smtClean="0"/>
              <a:t>Goods from Europe: livestock (horses, sheep, pigs, cattle), bananas, grapes, coffee, DISEASE- YUMMY!</a:t>
            </a:r>
          </a:p>
          <a:p>
            <a:r>
              <a:rPr lang="en-US" dirty="0" smtClean="0"/>
              <a:t>Mercantilism: exporting more than you import to maximize your profit</a:t>
            </a:r>
          </a:p>
          <a:p>
            <a:r>
              <a:rPr lang="en-US" dirty="0" smtClean="0"/>
              <a:t>Colony sends money, raw materials to parent country.  Parent country sends goods for sale!</a:t>
            </a:r>
          </a:p>
        </p:txBody>
      </p:sp>
    </p:spTree>
    <p:extLst>
      <p:ext uri="{BB962C8B-B14F-4D97-AF65-F5344CB8AC3E}">
        <p14:creationId xmlns:p14="http://schemas.microsoft.com/office/powerpoint/2010/main" val="82388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424"/>
            <a:ext cx="9144000" cy="6488436"/>
          </a:xfrm>
        </p:spPr>
        <p:txBody>
          <a:bodyPr>
            <a:normAutofit/>
          </a:bodyPr>
          <a:lstStyle/>
          <a:p>
            <a:r>
              <a:rPr lang="en-US" dirty="0" smtClean="0"/>
              <a:t>Mercantilism- theory that held that a country’s power depended mainly on its wealth.  Attain as much wealth (gold/silver) to maintain a favorable balance of trade- selling more goods than you buy.</a:t>
            </a:r>
          </a:p>
          <a:p>
            <a:r>
              <a:rPr lang="en-US" dirty="0" smtClean="0"/>
              <a:t>Joint-stock company- like modern corporation, investors buy shares of stock in a company, combine wealth for a common purpose</a:t>
            </a:r>
          </a:p>
          <a:p>
            <a:r>
              <a:rPr lang="en-US" dirty="0" smtClean="0"/>
              <a:t>Economic changes spurred growth of towns and a rising class of merchants</a:t>
            </a:r>
          </a:p>
          <a:p>
            <a:r>
              <a:rPr lang="en-US" dirty="0" smtClean="0"/>
              <a:t>Increased wealth of European nations, mercantilism led to creation of a national identity and expansion of the power of European monarchs</a:t>
            </a:r>
            <a:endParaRPr lang="en-US" dirty="0"/>
          </a:p>
        </p:txBody>
      </p:sp>
    </p:spTree>
    <p:extLst>
      <p:ext uri="{BB962C8B-B14F-4D97-AF65-F5344CB8AC3E}">
        <p14:creationId xmlns:p14="http://schemas.microsoft.com/office/powerpoint/2010/main" val="211968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Philip II- promoted Divine Right theory, admired by Machiavelli (The Prince is about Philip II), leads Spain in creating their colonial empire</a:t>
            </a:r>
          </a:p>
          <a:p>
            <a:r>
              <a:rPr lang="en-US" dirty="0" smtClean="0"/>
              <a:t>Louis XIV- the “Sun King”, extravagant lifestyle left France in debt (Palace of Versailles), “I am the State”</a:t>
            </a:r>
          </a:p>
          <a:p>
            <a:r>
              <a:rPr lang="en-US" dirty="0" smtClean="0"/>
              <a:t>Peter the Great- Westernized Russia, meaning he made Russia more European (food, clothes, education)</a:t>
            </a:r>
          </a:p>
          <a:p>
            <a:r>
              <a:rPr lang="en-US" dirty="0" smtClean="0"/>
              <a:t>Enlightened despot- Catherine the Great</a:t>
            </a:r>
          </a:p>
          <a:p>
            <a:r>
              <a:rPr lang="en-US" dirty="0" smtClean="0"/>
              <a:t>Glorious Revolution</a:t>
            </a:r>
          </a:p>
          <a:p>
            <a:r>
              <a:rPr lang="en-US" dirty="0" smtClean="0"/>
              <a:t>Magna </a:t>
            </a:r>
            <a:r>
              <a:rPr lang="en-US" dirty="0" err="1" smtClean="0"/>
              <a:t>Carta</a:t>
            </a:r>
            <a:r>
              <a:rPr lang="en-US" dirty="0" smtClean="0"/>
              <a:t> (1215) limited power of the King, English Bill of Rights (1689) made England </a:t>
            </a:r>
            <a:r>
              <a:rPr lang="en-US" smtClean="0"/>
              <a:t>a Constitutional </a:t>
            </a:r>
            <a:r>
              <a:rPr lang="en-US" dirty="0" smtClean="0"/>
              <a:t>Monarchy!</a:t>
            </a:r>
            <a:endParaRPr lang="en-US" dirty="0"/>
          </a:p>
        </p:txBody>
      </p:sp>
    </p:spTree>
    <p:extLst>
      <p:ext uri="{BB962C8B-B14F-4D97-AF65-F5344CB8AC3E}">
        <p14:creationId xmlns:p14="http://schemas.microsoft.com/office/powerpoint/2010/main" val="238010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 of Exploration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Three G’s (No, not the name of my Rap group)</a:t>
            </a:r>
          </a:p>
          <a:p>
            <a:r>
              <a:rPr lang="en-US" dirty="0" smtClean="0"/>
              <a:t>Vasco de Gama- </a:t>
            </a:r>
          </a:p>
          <a:p>
            <a:pPr lvl="1"/>
            <a:r>
              <a:rPr lang="en-US" dirty="0" smtClean="0"/>
              <a:t>1</a:t>
            </a:r>
            <a:r>
              <a:rPr lang="en-US" baseline="30000" dirty="0" smtClean="0"/>
              <a:t>st</a:t>
            </a:r>
            <a:r>
              <a:rPr lang="en-US" dirty="0" smtClean="0"/>
              <a:t> explorer to go around Cape of Good Hope (horn of Africa) to get to India</a:t>
            </a:r>
          </a:p>
          <a:p>
            <a:pPr lvl="1"/>
            <a:r>
              <a:rPr lang="en-US" dirty="0" smtClean="0"/>
              <a:t>Ferdinand Magellan- circumnavigated the globe</a:t>
            </a:r>
          </a:p>
          <a:p>
            <a:pPr lvl="1"/>
            <a:r>
              <a:rPr lang="en-US" dirty="0" smtClean="0"/>
              <a:t>Christopher Columbus- “discovered*” the Americas</a:t>
            </a:r>
          </a:p>
          <a:p>
            <a:pPr lvl="1"/>
            <a:r>
              <a:rPr lang="en-US" dirty="0" smtClean="0"/>
              <a:t>God, Gold, and Glory </a:t>
            </a:r>
          </a:p>
          <a:p>
            <a:pPr lvl="1"/>
            <a:endParaRPr lang="en-US" dirty="0"/>
          </a:p>
          <a:p>
            <a:pPr marL="457200" lvl="1" indent="0">
              <a:buNone/>
            </a:pPr>
            <a:r>
              <a:rPr lang="en-US" dirty="0" smtClean="0"/>
              <a:t>*For some reason most textbooks define the word “discovered” as: enslaved, killed, pillaged from vibrant existing cultures</a:t>
            </a:r>
          </a:p>
          <a:p>
            <a:pPr lvl="1"/>
            <a:endParaRPr lang="en-US" dirty="0"/>
          </a:p>
        </p:txBody>
      </p:sp>
    </p:spTree>
    <p:extLst>
      <p:ext uri="{BB962C8B-B14F-4D97-AF65-F5344CB8AC3E}">
        <p14:creationId xmlns:p14="http://schemas.microsoft.com/office/powerpoint/2010/main" val="302911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8173" y="589417"/>
            <a:ext cx="9135827" cy="6268583"/>
          </a:xfrm>
          <a:prstGeom prst="rect">
            <a:avLst/>
          </a:prstGeom>
        </p:spPr>
      </p:pic>
    </p:spTree>
    <p:extLst>
      <p:ext uri="{BB962C8B-B14F-4D97-AF65-F5344CB8AC3E}">
        <p14:creationId xmlns:p14="http://schemas.microsoft.com/office/powerpoint/2010/main" val="208556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Conquistadors </a:t>
            </a:r>
            <a:endParaRPr lang="en-US" dirty="0"/>
          </a:p>
        </p:txBody>
      </p:sp>
      <p:sp>
        <p:nvSpPr>
          <p:cNvPr id="3" name="Content Placeholder 2"/>
          <p:cNvSpPr>
            <a:spLocks noGrp="1"/>
          </p:cNvSpPr>
          <p:nvPr>
            <p:ph idx="1"/>
          </p:nvPr>
        </p:nvSpPr>
        <p:spPr/>
        <p:txBody>
          <a:bodyPr/>
          <a:lstStyle/>
          <a:p>
            <a:r>
              <a:rPr lang="en-US" dirty="0" smtClean="0"/>
              <a:t>Hernando Cortes conquered the Aztecs (Indians dominated Mexico before Spanish came in 16</a:t>
            </a:r>
            <a:r>
              <a:rPr lang="en-US" baseline="30000" dirty="0" smtClean="0"/>
              <a:t>th</a:t>
            </a:r>
            <a:r>
              <a:rPr lang="en-US" dirty="0" smtClean="0"/>
              <a:t> century)</a:t>
            </a:r>
          </a:p>
          <a:p>
            <a:r>
              <a:rPr lang="en-US" dirty="0" smtClean="0"/>
              <a:t>Francisco Pizarro conquered the Incas (South American Indians who lived in the Andes, around Peru and </a:t>
            </a:r>
            <a:r>
              <a:rPr lang="en-US" dirty="0" err="1" smtClean="0"/>
              <a:t>Ecaudor</a:t>
            </a:r>
            <a:r>
              <a:rPr lang="en-US" dirty="0" smtClean="0"/>
              <a:t>, </a:t>
            </a:r>
            <a:r>
              <a:rPr lang="en-US" dirty="0" err="1" smtClean="0"/>
              <a:t>Macchu</a:t>
            </a:r>
            <a:r>
              <a:rPr lang="en-US" dirty="0" smtClean="0"/>
              <a:t> Picchu)</a:t>
            </a:r>
          </a:p>
          <a:p>
            <a:r>
              <a:rPr lang="en-US" dirty="0" smtClean="0"/>
              <a:t>Conquistadors succeeded due to advanced weapons, horses, disease!</a:t>
            </a:r>
            <a:endParaRPr lang="en-US" dirty="0"/>
          </a:p>
        </p:txBody>
      </p:sp>
    </p:spTree>
    <p:extLst>
      <p:ext uri="{BB962C8B-B14F-4D97-AF65-F5344CB8AC3E}">
        <p14:creationId xmlns:p14="http://schemas.microsoft.com/office/powerpoint/2010/main" val="378336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9194561" cy="6329698"/>
          </a:xfrm>
          <a:prstGeom prst="rect">
            <a:avLst/>
          </a:prstGeom>
        </p:spPr>
      </p:pic>
    </p:spTree>
    <p:extLst>
      <p:ext uri="{BB962C8B-B14F-4D97-AF65-F5344CB8AC3E}">
        <p14:creationId xmlns:p14="http://schemas.microsoft.com/office/powerpoint/2010/main" val="17558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Slave Trade</a:t>
            </a:r>
            <a:endParaRPr lang="en-US" dirty="0"/>
          </a:p>
        </p:txBody>
      </p:sp>
      <p:sp>
        <p:nvSpPr>
          <p:cNvPr id="3" name="Content Placeholder 2"/>
          <p:cNvSpPr>
            <a:spLocks noGrp="1"/>
          </p:cNvSpPr>
          <p:nvPr>
            <p:ph idx="1"/>
          </p:nvPr>
        </p:nvSpPr>
        <p:spPr/>
        <p:txBody>
          <a:bodyPr>
            <a:normAutofit fontScale="92500"/>
          </a:bodyPr>
          <a:lstStyle/>
          <a:p>
            <a:r>
              <a:rPr lang="en-US" dirty="0" smtClean="0"/>
              <a:t>Atlantic slave trade- between 1500 and 1600, nearly 300,000 Africans were transported to the Americas.  During the 17</a:t>
            </a:r>
            <a:r>
              <a:rPr lang="en-US" baseline="30000" dirty="0" smtClean="0"/>
              <a:t>th</a:t>
            </a:r>
            <a:r>
              <a:rPr lang="en-US" dirty="0" smtClean="0"/>
              <a:t> century, that number climbed to 1.3 million.  By the time Atlantic slave trade ended in 19</a:t>
            </a:r>
            <a:r>
              <a:rPr lang="en-US" baseline="30000" dirty="0" smtClean="0"/>
              <a:t>th</a:t>
            </a:r>
            <a:r>
              <a:rPr lang="en-US" dirty="0" smtClean="0"/>
              <a:t> century, Europeans had imported about 9.5 Africans to the Americas</a:t>
            </a:r>
          </a:p>
          <a:p>
            <a:r>
              <a:rPr lang="en-US" dirty="0" smtClean="0"/>
              <a:t>African rulers/merchants would captured Africans to be enslaved, then sold to Europeans for gold, guns, and other goods</a:t>
            </a:r>
          </a:p>
        </p:txBody>
      </p:sp>
    </p:spTree>
    <p:extLst>
      <p:ext uri="{BB962C8B-B14F-4D97-AF65-F5344CB8AC3E}">
        <p14:creationId xmlns:p14="http://schemas.microsoft.com/office/powerpoint/2010/main" val="228123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Slave Trade</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dirty="0" smtClean="0"/>
              <a:t>Causes- Europeans “needed” resources, cheap labor (more like FREE labor), workers</a:t>
            </a:r>
          </a:p>
          <a:p>
            <a:r>
              <a:rPr lang="en-US" dirty="0" smtClean="0"/>
              <a:t>Effects- Population in Africa decreased in Africa, violation of human </a:t>
            </a:r>
            <a:r>
              <a:rPr lang="en-US" dirty="0" smtClean="0"/>
              <a:t>rights</a:t>
            </a:r>
          </a:p>
          <a:p>
            <a:r>
              <a:rPr lang="en-US" dirty="0" smtClean="0"/>
              <a:t>Triangular trade:  Europeans transported manufactured goods to West Coast of Africa, traders exchanged goods for Africans, Africans were transported across Atlantic and sold in West Indies, Merchants brought sugar, coffee, and tobacco in the West Indies and sailed to Europe with these products.</a:t>
            </a:r>
            <a:endParaRPr lang="en-US" dirty="0" smtClean="0"/>
          </a:p>
          <a:p>
            <a:r>
              <a:rPr lang="en-US" dirty="0" smtClean="0"/>
              <a:t>Middle passage- trade route from West Africa to West </a:t>
            </a:r>
            <a:r>
              <a:rPr lang="en-US" dirty="0" smtClean="0"/>
              <a:t>Indies, CRUEL, about 20% of Africans dies during brutal trip</a:t>
            </a:r>
            <a:endParaRPr lang="en-US" dirty="0" smtClean="0"/>
          </a:p>
          <a:p>
            <a:endParaRPr lang="en-US" dirty="0" smtClean="0"/>
          </a:p>
        </p:txBody>
      </p:sp>
    </p:spTree>
    <p:extLst>
      <p:ext uri="{BB962C8B-B14F-4D97-AF65-F5344CB8AC3E}">
        <p14:creationId xmlns:p14="http://schemas.microsoft.com/office/powerpoint/2010/main" val="101039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1329674" y="-177572"/>
            <a:ext cx="6013309" cy="7035572"/>
          </a:xfrm>
          <a:prstGeom prst="rect">
            <a:avLst/>
          </a:prstGeom>
        </p:spPr>
      </p:pic>
    </p:spTree>
    <p:extLst>
      <p:ext uri="{BB962C8B-B14F-4D97-AF65-F5344CB8AC3E}">
        <p14:creationId xmlns:p14="http://schemas.microsoft.com/office/powerpoint/2010/main" val="121099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16691" y="274638"/>
            <a:ext cx="9260691" cy="5893167"/>
          </a:xfrm>
          <a:prstGeom prst="rect">
            <a:avLst/>
          </a:prstGeom>
        </p:spPr>
      </p:pic>
    </p:spTree>
    <p:extLst>
      <p:ext uri="{BB962C8B-B14F-4D97-AF65-F5344CB8AC3E}">
        <p14:creationId xmlns:p14="http://schemas.microsoft.com/office/powerpoint/2010/main" val="56792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TotalTime>
  <Words>640</Words>
  <Application>Microsoft Macintosh PowerPoint</Application>
  <PresentationFormat>On-screen Show (4:3)</PresentationFormat>
  <Paragraphs>43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Age of Exploration</vt:lpstr>
      <vt:lpstr>The Age of Exploration</vt:lpstr>
      <vt:lpstr>PowerPoint Presentation</vt:lpstr>
      <vt:lpstr>Conquistadors </vt:lpstr>
      <vt:lpstr>PowerPoint Presentation</vt:lpstr>
      <vt:lpstr>The Slave Trade</vt:lpstr>
      <vt:lpstr>The Slave Trade</vt:lpstr>
      <vt:lpstr>PowerPoint Presentation</vt:lpstr>
      <vt:lpstr>PowerPoint Presentation</vt:lpstr>
      <vt:lpstr>Effects of Slave Trade</vt:lpstr>
      <vt:lpstr>Columbian Exchange</vt:lpstr>
      <vt:lpstr>PowerPoint Presentation</vt:lpstr>
      <vt:lpstr>ABSOLUTISM</vt:lpstr>
    </vt:vector>
  </TitlesOfParts>
  <Company>NYC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cp:revision>
  <dcterms:created xsi:type="dcterms:W3CDTF">2013-05-16T21:00:44Z</dcterms:created>
  <dcterms:modified xsi:type="dcterms:W3CDTF">2013-05-17T14:50:23Z</dcterms:modified>
</cp:coreProperties>
</file>