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81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1B9E25-7207-C14D-9405-D4D22351966D}" type="datetimeFigureOut">
              <a:rPr lang="en-US" smtClean="0"/>
              <a:t>5/10/13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A19FF-3FBA-C74B-8267-A8EB35DDDB5C}" type="slidenum">
              <a:rPr lang="en-US" smtClean="0"/>
              <a:t>‹#›</a:t>
            </a:fld>
            <a:endParaRPr lang="en-US"/>
          </a:p>
        </p:txBody>
      </p:sp>
    </p:spTree>
    <p:extLst>
      <p:ext uri="{BB962C8B-B14F-4D97-AF65-F5344CB8AC3E}">
        <p14:creationId xmlns:p14="http://schemas.microsoft.com/office/powerpoint/2010/main" val="1716050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1B9E25-7207-C14D-9405-D4D22351966D}" type="datetimeFigureOut">
              <a:rPr lang="en-US" smtClean="0"/>
              <a:t>5/10/13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A19FF-3FBA-C74B-8267-A8EB35DDDB5C}" type="slidenum">
              <a:rPr lang="en-US" smtClean="0"/>
              <a:t>‹#›</a:t>
            </a:fld>
            <a:endParaRPr lang="en-US"/>
          </a:p>
        </p:txBody>
      </p:sp>
    </p:spTree>
    <p:extLst>
      <p:ext uri="{BB962C8B-B14F-4D97-AF65-F5344CB8AC3E}">
        <p14:creationId xmlns:p14="http://schemas.microsoft.com/office/powerpoint/2010/main" val="2814117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1B9E25-7207-C14D-9405-D4D22351966D}" type="datetimeFigureOut">
              <a:rPr lang="en-US" smtClean="0"/>
              <a:t>5/10/13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A19FF-3FBA-C74B-8267-A8EB35DDDB5C}" type="slidenum">
              <a:rPr lang="en-US" smtClean="0"/>
              <a:t>‹#›</a:t>
            </a:fld>
            <a:endParaRPr lang="en-US"/>
          </a:p>
        </p:txBody>
      </p:sp>
    </p:spTree>
    <p:extLst>
      <p:ext uri="{BB962C8B-B14F-4D97-AF65-F5344CB8AC3E}">
        <p14:creationId xmlns:p14="http://schemas.microsoft.com/office/powerpoint/2010/main" val="1145585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1B9E25-7207-C14D-9405-D4D22351966D}" type="datetimeFigureOut">
              <a:rPr lang="en-US" smtClean="0"/>
              <a:t>5/10/13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A19FF-3FBA-C74B-8267-A8EB35DDDB5C}" type="slidenum">
              <a:rPr lang="en-US" smtClean="0"/>
              <a:t>‹#›</a:t>
            </a:fld>
            <a:endParaRPr lang="en-US"/>
          </a:p>
        </p:txBody>
      </p:sp>
    </p:spTree>
    <p:extLst>
      <p:ext uri="{BB962C8B-B14F-4D97-AF65-F5344CB8AC3E}">
        <p14:creationId xmlns:p14="http://schemas.microsoft.com/office/powerpoint/2010/main" val="1420059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1B9E25-7207-C14D-9405-D4D22351966D}" type="datetimeFigureOut">
              <a:rPr lang="en-US" smtClean="0"/>
              <a:t>5/10/13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A19FF-3FBA-C74B-8267-A8EB35DDDB5C}" type="slidenum">
              <a:rPr lang="en-US" smtClean="0"/>
              <a:t>‹#›</a:t>
            </a:fld>
            <a:endParaRPr lang="en-US"/>
          </a:p>
        </p:txBody>
      </p:sp>
    </p:spTree>
    <p:extLst>
      <p:ext uri="{BB962C8B-B14F-4D97-AF65-F5344CB8AC3E}">
        <p14:creationId xmlns:p14="http://schemas.microsoft.com/office/powerpoint/2010/main" val="1190239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1B9E25-7207-C14D-9405-D4D22351966D}" type="datetimeFigureOut">
              <a:rPr lang="en-US" smtClean="0"/>
              <a:t>5/10/13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A19FF-3FBA-C74B-8267-A8EB35DDDB5C}" type="slidenum">
              <a:rPr lang="en-US" smtClean="0"/>
              <a:t>‹#›</a:t>
            </a:fld>
            <a:endParaRPr lang="en-US"/>
          </a:p>
        </p:txBody>
      </p:sp>
    </p:spTree>
    <p:extLst>
      <p:ext uri="{BB962C8B-B14F-4D97-AF65-F5344CB8AC3E}">
        <p14:creationId xmlns:p14="http://schemas.microsoft.com/office/powerpoint/2010/main" val="22354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1B9E25-7207-C14D-9405-D4D22351966D}" type="datetimeFigureOut">
              <a:rPr lang="en-US" smtClean="0"/>
              <a:t>5/10/13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1A19FF-3FBA-C74B-8267-A8EB35DDDB5C}" type="slidenum">
              <a:rPr lang="en-US" smtClean="0"/>
              <a:t>‹#›</a:t>
            </a:fld>
            <a:endParaRPr lang="en-US"/>
          </a:p>
        </p:txBody>
      </p:sp>
    </p:spTree>
    <p:extLst>
      <p:ext uri="{BB962C8B-B14F-4D97-AF65-F5344CB8AC3E}">
        <p14:creationId xmlns:p14="http://schemas.microsoft.com/office/powerpoint/2010/main" val="634347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1B9E25-7207-C14D-9405-D4D22351966D}" type="datetimeFigureOut">
              <a:rPr lang="en-US" smtClean="0"/>
              <a:t>5/10/13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1A19FF-3FBA-C74B-8267-A8EB35DDDB5C}" type="slidenum">
              <a:rPr lang="en-US" smtClean="0"/>
              <a:t>‹#›</a:t>
            </a:fld>
            <a:endParaRPr lang="en-US"/>
          </a:p>
        </p:txBody>
      </p:sp>
    </p:spTree>
    <p:extLst>
      <p:ext uri="{BB962C8B-B14F-4D97-AF65-F5344CB8AC3E}">
        <p14:creationId xmlns:p14="http://schemas.microsoft.com/office/powerpoint/2010/main" val="1684525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1B9E25-7207-C14D-9405-D4D22351966D}" type="datetimeFigureOut">
              <a:rPr lang="en-US" smtClean="0"/>
              <a:t>5/10/13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1A19FF-3FBA-C74B-8267-A8EB35DDDB5C}" type="slidenum">
              <a:rPr lang="en-US" smtClean="0"/>
              <a:t>‹#›</a:t>
            </a:fld>
            <a:endParaRPr lang="en-US"/>
          </a:p>
        </p:txBody>
      </p:sp>
    </p:spTree>
    <p:extLst>
      <p:ext uri="{BB962C8B-B14F-4D97-AF65-F5344CB8AC3E}">
        <p14:creationId xmlns:p14="http://schemas.microsoft.com/office/powerpoint/2010/main" val="635097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1B9E25-7207-C14D-9405-D4D22351966D}" type="datetimeFigureOut">
              <a:rPr lang="en-US" smtClean="0"/>
              <a:t>5/10/13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A19FF-3FBA-C74B-8267-A8EB35DDDB5C}" type="slidenum">
              <a:rPr lang="en-US" smtClean="0"/>
              <a:t>‹#›</a:t>
            </a:fld>
            <a:endParaRPr lang="en-US"/>
          </a:p>
        </p:txBody>
      </p:sp>
    </p:spTree>
    <p:extLst>
      <p:ext uri="{BB962C8B-B14F-4D97-AF65-F5344CB8AC3E}">
        <p14:creationId xmlns:p14="http://schemas.microsoft.com/office/powerpoint/2010/main" val="3971569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1B9E25-7207-C14D-9405-D4D22351966D}" type="datetimeFigureOut">
              <a:rPr lang="en-US" smtClean="0"/>
              <a:t>5/10/13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A19FF-3FBA-C74B-8267-A8EB35DDDB5C}" type="slidenum">
              <a:rPr lang="en-US" smtClean="0"/>
              <a:t>‹#›</a:t>
            </a:fld>
            <a:endParaRPr lang="en-US"/>
          </a:p>
        </p:txBody>
      </p:sp>
    </p:spTree>
    <p:extLst>
      <p:ext uri="{BB962C8B-B14F-4D97-AF65-F5344CB8AC3E}">
        <p14:creationId xmlns:p14="http://schemas.microsoft.com/office/powerpoint/2010/main" val="14888866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1B9E25-7207-C14D-9405-D4D22351966D}" type="datetimeFigureOut">
              <a:rPr lang="en-US" smtClean="0"/>
              <a:t>5/10/13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1A19FF-3FBA-C74B-8267-A8EB35DDDB5C}" type="slidenum">
              <a:rPr lang="en-US" smtClean="0"/>
              <a:t>‹#›</a:t>
            </a:fld>
            <a:endParaRPr lang="en-US"/>
          </a:p>
        </p:txBody>
      </p:sp>
    </p:spTree>
    <p:extLst>
      <p:ext uri="{BB962C8B-B14F-4D97-AF65-F5344CB8AC3E}">
        <p14:creationId xmlns:p14="http://schemas.microsoft.com/office/powerpoint/2010/main" val="4180857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Medieval Period/Middle Ages/Dark Ages 500 AD- 1500 AD (roughly)</a:t>
            </a:r>
            <a:endParaRPr lang="en-US" dirty="0"/>
          </a:p>
        </p:txBody>
      </p:sp>
      <p:sp>
        <p:nvSpPr>
          <p:cNvPr id="3" name="Subtitle 2"/>
          <p:cNvSpPr>
            <a:spLocks noGrp="1"/>
          </p:cNvSpPr>
          <p:nvPr>
            <p:ph type="subTitle" idx="1"/>
          </p:nvPr>
        </p:nvSpPr>
        <p:spPr/>
        <p:txBody>
          <a:bodyPr/>
          <a:lstStyle/>
          <a:p>
            <a:r>
              <a:rPr lang="en-US" dirty="0" smtClean="0"/>
              <a:t>Power DECENTRALIZED from empire.  </a:t>
            </a:r>
            <a:endParaRPr lang="en-US" dirty="0"/>
          </a:p>
        </p:txBody>
      </p:sp>
    </p:spTree>
    <p:extLst>
      <p:ext uri="{BB962C8B-B14F-4D97-AF65-F5344CB8AC3E}">
        <p14:creationId xmlns:p14="http://schemas.microsoft.com/office/powerpoint/2010/main" val="1277317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Humanism- intellectual movement that focused on human potential and achievements</a:t>
            </a:r>
          </a:p>
          <a:p>
            <a:endParaRPr lang="en-US" dirty="0"/>
          </a:p>
          <a:p>
            <a:r>
              <a:rPr lang="en-US" dirty="0" smtClean="0"/>
              <a:t>Humanism/ individualism led to more secular (worldly) works and outlook</a:t>
            </a:r>
          </a:p>
          <a:p>
            <a:endParaRPr lang="en-US" dirty="0"/>
          </a:p>
          <a:p>
            <a:r>
              <a:rPr lang="en-US" dirty="0" smtClean="0"/>
              <a:t>Art in Renaissance looked life like, realistic, 3-D, vanishing point, blah blah blah</a:t>
            </a:r>
            <a:endParaRPr lang="en-US" dirty="0"/>
          </a:p>
        </p:txBody>
      </p:sp>
    </p:spTree>
    <p:extLst>
      <p:ext uri="{BB962C8B-B14F-4D97-AF65-F5344CB8AC3E}">
        <p14:creationId xmlns:p14="http://schemas.microsoft.com/office/powerpoint/2010/main" val="2668290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Renaissance- “rebirth” of art and learning</a:t>
            </a:r>
            <a:endParaRPr lang="en-US" dirty="0"/>
          </a:p>
        </p:txBody>
      </p:sp>
      <p:sp>
        <p:nvSpPr>
          <p:cNvPr id="3" name="Content Placeholder 2"/>
          <p:cNvSpPr>
            <a:spLocks noGrp="1"/>
          </p:cNvSpPr>
          <p:nvPr>
            <p:ph idx="1"/>
          </p:nvPr>
        </p:nvSpPr>
        <p:spPr/>
        <p:txBody>
          <a:bodyPr/>
          <a:lstStyle/>
          <a:p>
            <a:r>
              <a:rPr lang="en-US" dirty="0" smtClean="0"/>
              <a:t>Renaissance art- Da Vinci, Michelangelo</a:t>
            </a:r>
          </a:p>
          <a:p>
            <a:endParaRPr lang="en-US" dirty="0"/>
          </a:p>
          <a:p>
            <a:r>
              <a:rPr lang="en-US" dirty="0" smtClean="0"/>
              <a:t>Writing- Machiavelli (The Prince), Castiglione (The Courtier)</a:t>
            </a:r>
          </a:p>
          <a:p>
            <a:endParaRPr lang="en-US" dirty="0"/>
          </a:p>
          <a:p>
            <a:r>
              <a:rPr lang="en-US" dirty="0" smtClean="0"/>
              <a:t>Technology- Printing Press (Gutenberg! 1450s)</a:t>
            </a:r>
          </a:p>
          <a:p>
            <a:r>
              <a:rPr lang="en-US" dirty="0" smtClean="0"/>
              <a:t>Vernacular- write books in common language so more people could learn</a:t>
            </a:r>
            <a:endParaRPr lang="en-US" dirty="0"/>
          </a:p>
        </p:txBody>
      </p:sp>
    </p:spTree>
    <p:extLst>
      <p:ext uri="{BB962C8B-B14F-4D97-AF65-F5344CB8AC3E}">
        <p14:creationId xmlns:p14="http://schemas.microsoft.com/office/powerpoint/2010/main" val="4094306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Causes- Corruption in Church, selling indulgences</a:t>
            </a:r>
          </a:p>
          <a:p>
            <a:r>
              <a:rPr lang="en-US" dirty="0" smtClean="0"/>
              <a:t>So.. Martin Luther (Not MARTIN LUTHER KING JR.!  MLK JR. WAS 1000 TIMES COOLER THAN MARTIN LUTHER) posts the 95 Thesis on door of church</a:t>
            </a:r>
          </a:p>
          <a:p>
            <a:r>
              <a:rPr lang="en-US" dirty="0" smtClean="0"/>
              <a:t>Church excommunicates Martin Luther</a:t>
            </a:r>
          </a:p>
          <a:p>
            <a:r>
              <a:rPr lang="en-US" dirty="0" smtClean="0"/>
              <a:t>New Denominations form:</a:t>
            </a:r>
          </a:p>
          <a:p>
            <a:pPr marL="0" indent="0">
              <a:buNone/>
            </a:pPr>
            <a:r>
              <a:rPr lang="en-US" dirty="0"/>
              <a:t>	</a:t>
            </a:r>
            <a:r>
              <a:rPr lang="en-US" dirty="0" smtClean="0"/>
              <a:t>	-Lutheranism from Martin Luther</a:t>
            </a:r>
          </a:p>
          <a:p>
            <a:pPr marL="0" indent="0">
              <a:buNone/>
            </a:pPr>
            <a:r>
              <a:rPr lang="en-US" dirty="0"/>
              <a:t>	</a:t>
            </a:r>
            <a:r>
              <a:rPr lang="en-US" dirty="0" smtClean="0"/>
              <a:t>	-Calvinism- John Calvin</a:t>
            </a:r>
          </a:p>
          <a:p>
            <a:pPr marL="0" indent="0">
              <a:buNone/>
            </a:pPr>
            <a:r>
              <a:rPr lang="en-US" dirty="0"/>
              <a:t>	</a:t>
            </a:r>
            <a:r>
              <a:rPr lang="en-US" dirty="0" smtClean="0"/>
              <a:t>	-Anglicanism- King Henry VIII (remember how he 			beheaded Anne Boleyn?)</a:t>
            </a:r>
          </a:p>
          <a:p>
            <a:pPr marL="0" indent="0">
              <a:buNone/>
            </a:pPr>
            <a:endParaRPr lang="en-US" dirty="0"/>
          </a:p>
        </p:txBody>
      </p:sp>
    </p:spTree>
    <p:extLst>
      <p:ext uri="{BB962C8B-B14F-4D97-AF65-F5344CB8AC3E}">
        <p14:creationId xmlns:p14="http://schemas.microsoft.com/office/powerpoint/2010/main" val="4278490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ZANDER’S FINAL WORD (like Jerry Springer’s!)</a:t>
            </a:r>
            <a:endParaRPr lang="en-US" dirty="0"/>
          </a:p>
        </p:txBody>
      </p:sp>
      <p:sp>
        <p:nvSpPr>
          <p:cNvPr id="3" name="Content Placeholder 2"/>
          <p:cNvSpPr>
            <a:spLocks noGrp="1"/>
          </p:cNvSpPr>
          <p:nvPr>
            <p:ph idx="1"/>
          </p:nvPr>
        </p:nvSpPr>
        <p:spPr>
          <a:xfrm>
            <a:off x="457200" y="1600200"/>
            <a:ext cx="8686800" cy="5257800"/>
          </a:xfrm>
        </p:spPr>
        <p:txBody>
          <a:bodyPr>
            <a:normAutofit fontScale="85000" lnSpcReduction="10000"/>
          </a:bodyPr>
          <a:lstStyle/>
          <a:p>
            <a:r>
              <a:rPr lang="en-US" dirty="0" smtClean="0"/>
              <a:t>The main thing to remember about Middle Ages-&gt; Renaissance-&gt; Reformation:</a:t>
            </a:r>
          </a:p>
          <a:p>
            <a:r>
              <a:rPr lang="en-US" dirty="0" smtClean="0"/>
              <a:t>After Rome “fell”, power is decentralized.  The main thing holding European society together is the Catholic Church.  When the Renaissance emerges after the plague, humanism allows for people to recognize their own potential.  Humanism empowers people to begin to think for themselves.  This + the printing press in the 1450s leads to the Protestant Reformation with Martin Luther protesting the Church and printing the Bible in the vernacular.  This allows for everyday people to read the Bible for themselves, thus UNDERMINING the Catholic Church as the sole authority on religious matters.  Savvy?</a:t>
            </a:r>
            <a:endParaRPr lang="en-US" dirty="0"/>
          </a:p>
        </p:txBody>
      </p:sp>
    </p:spTree>
    <p:extLst>
      <p:ext uri="{BB962C8B-B14F-4D97-AF65-F5344CB8AC3E}">
        <p14:creationId xmlns:p14="http://schemas.microsoft.com/office/powerpoint/2010/main" val="1289338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Important Elements of Middle Ages (Dork Ages) </a:t>
            </a:r>
            <a:endParaRPr lang="en-US" dirty="0"/>
          </a:p>
        </p:txBody>
      </p:sp>
      <p:pic>
        <p:nvPicPr>
          <p:cNvPr id="7" name="Picture 6"/>
          <p:cNvPicPr>
            <a:picLocks noChangeAspect="1"/>
          </p:cNvPicPr>
          <p:nvPr/>
        </p:nvPicPr>
        <p:blipFill>
          <a:blip r:embed="rId2"/>
          <a:stretch>
            <a:fillRect/>
          </a:stretch>
        </p:blipFill>
        <p:spPr>
          <a:xfrm>
            <a:off x="7355967" y="1044875"/>
            <a:ext cx="1788033" cy="2233473"/>
          </a:xfrm>
          <a:prstGeom prst="rect">
            <a:avLst/>
          </a:prstGeom>
        </p:spPr>
      </p:pic>
      <p:sp>
        <p:nvSpPr>
          <p:cNvPr id="8" name="TextBox 7"/>
          <p:cNvSpPr txBox="1"/>
          <p:nvPr/>
        </p:nvSpPr>
        <p:spPr>
          <a:xfrm>
            <a:off x="-264272" y="1768251"/>
            <a:ext cx="8951072" cy="4524315"/>
          </a:xfrm>
          <a:prstGeom prst="rect">
            <a:avLst/>
          </a:prstGeom>
          <a:noFill/>
        </p:spPr>
        <p:txBody>
          <a:bodyPr wrap="square" rtlCol="0">
            <a:spAutoFit/>
          </a:bodyPr>
          <a:lstStyle/>
          <a:p>
            <a:pPr algn="ctr"/>
            <a:r>
              <a:rPr lang="en-US" sz="4800" b="1" u="sng" dirty="0" smtClean="0"/>
              <a:t>Political- Feudalism</a:t>
            </a:r>
          </a:p>
          <a:p>
            <a:pPr algn="ctr"/>
            <a:r>
              <a:rPr lang="en-US" sz="4800" dirty="0" smtClean="0"/>
              <a:t>King</a:t>
            </a:r>
          </a:p>
          <a:p>
            <a:pPr algn="ctr"/>
            <a:r>
              <a:rPr lang="en-US" sz="4800" dirty="0" smtClean="0"/>
              <a:t>Lord/Noble/Vassal</a:t>
            </a:r>
          </a:p>
          <a:p>
            <a:pPr algn="ctr"/>
            <a:r>
              <a:rPr lang="en-US" sz="4800" dirty="0" smtClean="0"/>
              <a:t>Knight</a:t>
            </a:r>
          </a:p>
          <a:p>
            <a:pPr algn="ctr"/>
            <a:r>
              <a:rPr lang="en-US" sz="4800" dirty="0" smtClean="0"/>
              <a:t>Peasants</a:t>
            </a:r>
          </a:p>
          <a:p>
            <a:pPr algn="ctr"/>
            <a:r>
              <a:rPr lang="en-US" sz="4800" dirty="0" smtClean="0"/>
              <a:t>Serf (tied to land, was not sold)</a:t>
            </a:r>
          </a:p>
        </p:txBody>
      </p:sp>
    </p:spTree>
    <p:extLst>
      <p:ext uri="{BB962C8B-B14F-4D97-AF65-F5344CB8AC3E}">
        <p14:creationId xmlns:p14="http://schemas.microsoft.com/office/powerpoint/2010/main" val="1415736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a:t>
            </a:r>
            <a:endParaRPr lang="en-US" dirty="0"/>
          </a:p>
        </p:txBody>
      </p:sp>
      <p:sp>
        <p:nvSpPr>
          <p:cNvPr id="3" name="Content Placeholder 2"/>
          <p:cNvSpPr>
            <a:spLocks noGrp="1"/>
          </p:cNvSpPr>
          <p:nvPr>
            <p:ph idx="1"/>
          </p:nvPr>
        </p:nvSpPr>
        <p:spPr/>
        <p:txBody>
          <a:bodyPr/>
          <a:lstStyle/>
          <a:p>
            <a:r>
              <a:rPr lang="en-US" dirty="0" smtClean="0"/>
              <a:t>MANORIALISM- basic economic arrangement during Middle Ages which rested on set of rights and obligation between a lord and his serfs. Lord provided serf with housing, farmland, protection from bandits.  Serf tended the lord’s lands, cared for his animals, went on Starbucks runs</a:t>
            </a:r>
          </a:p>
          <a:p>
            <a:endParaRPr lang="en-US" dirty="0"/>
          </a:p>
        </p:txBody>
      </p:sp>
    </p:spTree>
    <p:extLst>
      <p:ext uri="{BB962C8B-B14F-4D97-AF65-F5344CB8AC3E}">
        <p14:creationId xmlns:p14="http://schemas.microsoft.com/office/powerpoint/2010/main" val="3151049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Chivalry- complex set of ideals, demanded that a knight fight bravely in defense of 3 masters- earthly feudal lord, heavenly lord, and his GF (or chosen lady). They were supposed to protect the weak and the poor… But many acted like frat boys on Sprang Break. Sprang Break. Sprang Break </a:t>
            </a:r>
            <a:r>
              <a:rPr lang="en-US" dirty="0" err="1" smtClean="0"/>
              <a:t>Forevuhhh</a:t>
            </a:r>
            <a:r>
              <a:rPr lang="en-US" dirty="0" smtClean="0"/>
              <a:t>.</a:t>
            </a:r>
            <a:endParaRPr lang="en-US" dirty="0"/>
          </a:p>
        </p:txBody>
      </p:sp>
    </p:spTree>
    <p:extLst>
      <p:ext uri="{BB962C8B-B14F-4D97-AF65-F5344CB8AC3E}">
        <p14:creationId xmlns:p14="http://schemas.microsoft.com/office/powerpoint/2010/main" val="2768203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Catholic Church</a:t>
            </a:r>
            <a:endParaRPr lang="en-US" dirty="0"/>
          </a:p>
        </p:txBody>
      </p:sp>
      <p:sp>
        <p:nvSpPr>
          <p:cNvPr id="3" name="Content Placeholder 2"/>
          <p:cNvSpPr>
            <a:spLocks noGrp="1"/>
          </p:cNvSpPr>
          <p:nvPr>
            <p:ph idx="1"/>
          </p:nvPr>
        </p:nvSpPr>
        <p:spPr/>
        <p:txBody>
          <a:bodyPr>
            <a:normAutofit/>
          </a:bodyPr>
          <a:lstStyle/>
          <a:p>
            <a:r>
              <a:rPr lang="en-US" sz="3600" dirty="0" smtClean="0"/>
              <a:t>Church based on different ranks of clergy, or religious officials.  Pope in Rome headed Church.</a:t>
            </a:r>
          </a:p>
          <a:p>
            <a:r>
              <a:rPr lang="en-US" sz="3600" dirty="0" smtClean="0"/>
              <a:t>Church built many religious communities known as monasteries where the monks and nuns chillaxed at</a:t>
            </a:r>
          </a:p>
        </p:txBody>
      </p:sp>
    </p:spTree>
    <p:extLst>
      <p:ext uri="{BB962C8B-B14F-4D97-AF65-F5344CB8AC3E}">
        <p14:creationId xmlns:p14="http://schemas.microsoft.com/office/powerpoint/2010/main" val="3669850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Crusades</a:t>
            </a:r>
            <a:endParaRPr lang="en-US" dirty="0"/>
          </a:p>
        </p:txBody>
      </p:sp>
      <p:sp>
        <p:nvSpPr>
          <p:cNvPr id="3" name="Content Placeholder 2"/>
          <p:cNvSpPr>
            <a:spLocks noGrp="1"/>
          </p:cNvSpPr>
          <p:nvPr>
            <p:ph idx="1"/>
          </p:nvPr>
        </p:nvSpPr>
        <p:spPr/>
        <p:txBody>
          <a:bodyPr/>
          <a:lstStyle/>
          <a:p>
            <a:r>
              <a:rPr lang="en-US" dirty="0" smtClean="0"/>
              <a:t>Reasons for the Crusades</a:t>
            </a:r>
          </a:p>
          <a:p>
            <a:pPr marL="514350" indent="-514350">
              <a:buAutoNum type="arabicParenR"/>
            </a:pPr>
            <a:r>
              <a:rPr lang="en-US" dirty="0" smtClean="0"/>
              <a:t>Religion (Christianity and Islam)</a:t>
            </a:r>
          </a:p>
          <a:p>
            <a:pPr marL="514350" indent="-514350">
              <a:buAutoNum type="arabicParenR"/>
            </a:pPr>
            <a:r>
              <a:rPr lang="en-US" dirty="0" smtClean="0"/>
              <a:t>Territory</a:t>
            </a:r>
          </a:p>
          <a:p>
            <a:pPr marL="514350" indent="-514350">
              <a:buAutoNum type="arabicParenR"/>
            </a:pPr>
            <a:r>
              <a:rPr lang="en-US" dirty="0" smtClean="0"/>
              <a:t>Control of the Holy Land</a:t>
            </a:r>
          </a:p>
          <a:p>
            <a:pPr marL="514350" indent="-514350">
              <a:buAutoNum type="arabicParenR"/>
            </a:pPr>
            <a:r>
              <a:rPr lang="en-US" dirty="0" smtClean="0"/>
              <a:t>Released from Sins</a:t>
            </a:r>
          </a:p>
          <a:p>
            <a:pPr marL="514350" indent="-514350">
              <a:buAutoNum type="arabicParenR"/>
            </a:pPr>
            <a:r>
              <a:rPr lang="en-US" dirty="0" smtClean="0"/>
              <a:t>End their obligations to the lord</a:t>
            </a:r>
            <a:endParaRPr lang="en-US" dirty="0"/>
          </a:p>
        </p:txBody>
      </p:sp>
    </p:spTree>
    <p:extLst>
      <p:ext uri="{BB962C8B-B14F-4D97-AF65-F5344CB8AC3E}">
        <p14:creationId xmlns:p14="http://schemas.microsoft.com/office/powerpoint/2010/main" val="3775282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Europeans failed to conquer the Holy Land</a:t>
            </a:r>
            <a:endParaRPr lang="en-US" dirty="0"/>
          </a:p>
        </p:txBody>
      </p:sp>
      <p:sp>
        <p:nvSpPr>
          <p:cNvPr id="3" name="Content Placeholder 2"/>
          <p:cNvSpPr>
            <a:spLocks noGrp="1"/>
          </p:cNvSpPr>
          <p:nvPr>
            <p:ph idx="1"/>
          </p:nvPr>
        </p:nvSpPr>
        <p:spPr/>
        <p:txBody>
          <a:bodyPr/>
          <a:lstStyle/>
          <a:p>
            <a:r>
              <a:rPr lang="en-US" dirty="0" smtClean="0"/>
              <a:t>Effects:</a:t>
            </a:r>
          </a:p>
          <a:p>
            <a:pPr marL="514350" indent="-514350">
              <a:buAutoNum type="arabicParenR"/>
            </a:pPr>
            <a:r>
              <a:rPr lang="en-US" dirty="0" smtClean="0"/>
              <a:t>Cultural Diffusion</a:t>
            </a:r>
          </a:p>
          <a:p>
            <a:pPr marL="514350" indent="-514350">
              <a:buAutoNum type="arabicParenR"/>
            </a:pPr>
            <a:r>
              <a:rPr lang="en-US" dirty="0" smtClean="0"/>
              <a:t>Decreased power of the Pope</a:t>
            </a:r>
          </a:p>
          <a:p>
            <a:pPr marL="514350" indent="-514350">
              <a:buAutoNum type="arabicParenR"/>
            </a:pPr>
            <a:r>
              <a:rPr lang="en-US" dirty="0" smtClean="0"/>
              <a:t>Muslim Empire controlled Jerusalem</a:t>
            </a:r>
          </a:p>
          <a:p>
            <a:pPr marL="514350" indent="-514350">
              <a:buAutoNum type="arabicParenR"/>
            </a:pPr>
            <a:r>
              <a:rPr lang="en-US" dirty="0" smtClean="0"/>
              <a:t>Increase in role of women (</a:t>
            </a:r>
            <a:r>
              <a:rPr lang="en-US" dirty="0" err="1" smtClean="0"/>
              <a:t>kinda</a:t>
            </a:r>
            <a:r>
              <a:rPr lang="en-US" dirty="0" smtClean="0"/>
              <a:t> like WWI and WWII)</a:t>
            </a:r>
          </a:p>
          <a:p>
            <a:pPr marL="514350" indent="-514350">
              <a:buAutoNum type="arabicParenR"/>
            </a:pPr>
            <a:r>
              <a:rPr lang="en-US" dirty="0" smtClean="0"/>
              <a:t>Tensions between Christians and Muslims rise</a:t>
            </a:r>
          </a:p>
          <a:p>
            <a:endParaRPr lang="en-US" dirty="0"/>
          </a:p>
        </p:txBody>
      </p:sp>
    </p:spTree>
    <p:extLst>
      <p:ext uri="{BB962C8B-B14F-4D97-AF65-F5344CB8AC3E}">
        <p14:creationId xmlns:p14="http://schemas.microsoft.com/office/powerpoint/2010/main" val="2601467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 the Dork Ages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Lack of </a:t>
            </a:r>
            <a:r>
              <a:rPr lang="en-US" dirty="0" err="1" smtClean="0"/>
              <a:t>edumacation</a:t>
            </a:r>
            <a:endParaRPr lang="en-US" dirty="0" smtClean="0"/>
          </a:p>
          <a:p>
            <a:r>
              <a:rPr lang="en-US" dirty="0" smtClean="0"/>
              <a:t>Poor Hygiene</a:t>
            </a:r>
          </a:p>
          <a:p>
            <a:r>
              <a:rPr lang="en-US" dirty="0" smtClean="0"/>
              <a:t>Life revolved around Church</a:t>
            </a:r>
          </a:p>
          <a:p>
            <a:r>
              <a:rPr lang="en-US" dirty="0" smtClean="0"/>
              <a:t>Violent (War ubiquitous)</a:t>
            </a:r>
          </a:p>
          <a:p>
            <a:endParaRPr lang="en-US" dirty="0"/>
          </a:p>
          <a:p>
            <a:pPr marL="0" indent="0">
              <a:buNone/>
            </a:pPr>
            <a:endParaRPr lang="en-US" dirty="0"/>
          </a:p>
        </p:txBody>
      </p:sp>
    </p:spTree>
    <p:extLst>
      <p:ext uri="{BB962C8B-B14F-4D97-AF65-F5344CB8AC3E}">
        <p14:creationId xmlns:p14="http://schemas.microsoft.com/office/powerpoint/2010/main" val="3607109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causes of the Renaissance:</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1) Italy’s geographic advantage led to overseas trade which led to large Italian city-states</a:t>
            </a:r>
          </a:p>
          <a:p>
            <a:pPr marL="0" indent="0">
              <a:buNone/>
            </a:pPr>
            <a:r>
              <a:rPr lang="en-US" dirty="0" smtClean="0"/>
              <a:t>2) Economic changes to to Bubonic Plague.  Fewer laborers, shortage of workers allowed labor to demand higher wages. Wealthy merchant class able to buy art.</a:t>
            </a:r>
          </a:p>
          <a:p>
            <a:pPr marL="0" indent="0">
              <a:buNone/>
            </a:pPr>
            <a:r>
              <a:rPr lang="en-US" dirty="0" smtClean="0"/>
              <a:t>3) Renaissance scholars looked down on Middle Ages art/literature.  Wanted to return to learning of classic Greek and Roman </a:t>
            </a:r>
            <a:endParaRPr lang="en-US" dirty="0" smtClean="0"/>
          </a:p>
          <a:p>
            <a:endParaRPr lang="en-US" dirty="0"/>
          </a:p>
        </p:txBody>
      </p:sp>
    </p:spTree>
    <p:extLst>
      <p:ext uri="{BB962C8B-B14F-4D97-AF65-F5344CB8AC3E}">
        <p14:creationId xmlns:p14="http://schemas.microsoft.com/office/powerpoint/2010/main" val="1393499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TotalTime>
  <Words>631</Words>
  <Application>Microsoft Macintosh PowerPoint</Application>
  <PresentationFormat>On-screen Show (4:3)</PresentationFormat>
  <Paragraphs>60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Medieval Period/Middle Ages/Dark Ages 500 AD- 1500 AD (roughly)</vt:lpstr>
      <vt:lpstr>3 Important Elements of Middle Ages (Dork Ages) </vt:lpstr>
      <vt:lpstr>ECONOMIC</vt:lpstr>
      <vt:lpstr>PowerPoint Presentation</vt:lpstr>
      <vt:lpstr>Role of Catholic Church</vt:lpstr>
      <vt:lpstr>Crusades</vt:lpstr>
      <vt:lpstr>Europeans failed to conquer the Holy Land</vt:lpstr>
      <vt:lpstr>Life in the Dork Ages</vt:lpstr>
      <vt:lpstr>3 causes of the Renaissance: </vt:lpstr>
      <vt:lpstr>PowerPoint Presentation</vt:lpstr>
      <vt:lpstr>Renaissance- “rebirth” of art and learning</vt:lpstr>
      <vt:lpstr>PowerPoint Presentation</vt:lpstr>
      <vt:lpstr>ZANDER’S FINAL WORD (like Jerry Springer’s!)</vt:lpstr>
    </vt:vector>
  </TitlesOfParts>
  <Company>NYC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cp:revision>
  <dcterms:created xsi:type="dcterms:W3CDTF">2013-05-10T20:46:15Z</dcterms:created>
  <dcterms:modified xsi:type="dcterms:W3CDTF">2013-05-10T21:29:43Z</dcterms:modified>
</cp:coreProperties>
</file>